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33" Type="http://schemas.openxmlformats.org/officeDocument/2006/relationships/font" Target="fonts/Lato-italic.fntdata"/><Relationship Id="rId10" Type="http://schemas.openxmlformats.org/officeDocument/2006/relationships/slide" Target="slides/slide4.xml"/><Relationship Id="rId32" Type="http://schemas.openxmlformats.org/officeDocument/2006/relationships/font" Target="fonts/La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La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fb72ab8b8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2fb72ab8b8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3276be89e8_0_3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3276be89e8_0_3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2fb72ab8b8_0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2fb72ab8b8_0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fb72ab8b8_0_1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2fb72ab8b8_0_1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276be89e8_0_3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276be89e8_0_3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276be89e8_0_3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3276be89e8_0_3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2fb72ab8b8_0_1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2fb72ab8b8_0_1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2fb72ab8b8_0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2fb72ab8b8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cdc54996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cdc54996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fb72ab8b8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2fb72ab8b8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fb72ab8b8_0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2fb72ab8b8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fb72ab8b8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fb72ab8b8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276be89e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3276be89e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fb72ab8b8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2fb72ab8b8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276be89e8_0_3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3276be89e8_0_3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3276be89e8_0_3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3276be89e8_0_3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87" name="Google Shape;87;p14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" name="Google Shape;89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0" name="Google Shape;90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Raleway"/>
                <a:ea typeface="Raleway"/>
                <a:cs typeface="Raleway"/>
                <a:sym typeface="Raleway"/>
              </a:rPr>
              <a:t>Riservato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600">
                <a:latin typeface="Raleway"/>
                <a:ea typeface="Raleway"/>
                <a:cs typeface="Raleway"/>
                <a:sym typeface="Raleway"/>
              </a:rPr>
              <a:t>Nome</a:t>
            </a:r>
            <a:r>
              <a:rPr lang="it" sz="600">
                <a:latin typeface="Raleway"/>
                <a:ea typeface="Raleway"/>
                <a:cs typeface="Raleway"/>
                <a:sym typeface="Raleway"/>
              </a:rPr>
              <a:t> personalizzato </a:t>
            </a:r>
            <a:r>
              <a:rPr b="1" lang="it" sz="600">
                <a:latin typeface="Raleway"/>
                <a:ea typeface="Raleway"/>
                <a:cs typeface="Raleway"/>
                <a:sym typeface="Raleway"/>
              </a:rPr>
              <a:t>dell'azienda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Raleway"/>
                <a:ea typeface="Raleway"/>
                <a:cs typeface="Raleway"/>
                <a:sym typeface="Raleway"/>
              </a:rPr>
              <a:t>Versione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99" name="Google Shape;99;p15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" name="Google Shape;101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2" name="Google Shape;102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07" name="Google Shape;107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" name="Google Shape;108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17" name="Google Shape;117;p1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" name="Google Shape;118;p1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1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" name="Google Shape;12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4" name="Google Shape;12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" name="Google Shape;127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29" name="Google Shape;129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" name="Google Shape;130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36" name="Google Shape;136;p1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Google Shape;137;p1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142" name="Google Shape;142;p19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45" name="Google Shape;145;p1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" name="Google Shape;146;p1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9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3" name="Google Shape;153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59" name="Google Shape;159;p2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" name="Google Shape;160;p2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" name="Google Shape;165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6" name="Google Shape;166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9" name="Google Shape;169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70" name="Google Shape;170;p2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" name="Google Shape;171;p2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" name="Google Shape;176;p2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77" name="Google Shape;177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2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82" name="Google Shape;182;p2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Google Shape;183;p2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88" name="Google Shape;188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2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1" name="Google Shape;191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92" name="Google Shape;192;p2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" name="Google Shape;193;p2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9" name="Google Shape;199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2" name="Google Shape;202;p2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3" name="Google Shape;203;p2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4" name="Google Shape;204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05" name="Google Shape;205;p2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" name="Google Shape;206;p2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11" name="Google Shape;211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12" name="Google Shape;212;p2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3" name="Google Shape;213;p2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18" name="Google Shape;218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26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1" name="Google Shape;221;p26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" name="Google Shape;222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23" name="Google Shape;223;p2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" name="Google Shape;224;p2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29" name="Google Shape;229;p2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" name="Google Shape;230;p2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5" name="Google Shape;235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36" name="Google Shape;236;p28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Riservato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Nome</a:t>
            </a:r>
            <a:r>
              <a:rPr lang="it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personalizzato </a:t>
            </a:r>
            <a:r>
              <a:rPr b="1" lang="it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dell'azienda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Versione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1" name="Google Shape;241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2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45" name="Google Shape;245;p2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p2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title"/>
          </p:nvPr>
        </p:nvSpPr>
        <p:spPr>
          <a:xfrm>
            <a:off x="730000" y="1318650"/>
            <a:ext cx="3374400" cy="10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780"/>
              <a:t>GU02 - Bioinspired Temporal Data</a:t>
            </a:r>
            <a:endParaRPr sz="2480"/>
          </a:p>
        </p:txBody>
      </p:sp>
      <p:sp>
        <p:nvSpPr>
          <p:cNvPr id="254" name="Google Shape;254;p3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200">
                <a:solidFill>
                  <a:schemeClr val="accent3"/>
                </a:solidFill>
              </a:rPr>
              <a:t>M</a:t>
            </a:r>
            <a:r>
              <a:rPr b="1" lang="it" sz="1200">
                <a:solidFill>
                  <a:schemeClr val="accent3"/>
                </a:solidFill>
              </a:rPr>
              <a:t>ain teacher:</a:t>
            </a:r>
            <a:r>
              <a:rPr b="1" lang="it" sz="1200"/>
              <a:t> </a:t>
            </a:r>
            <a:r>
              <a:rPr lang="it" sz="1100"/>
              <a:t>professor Santa Di Cataldo</a:t>
            </a:r>
            <a:br>
              <a:rPr lang="it" sz="1100"/>
            </a:br>
            <a:br>
              <a:rPr lang="it" sz="1200"/>
            </a:br>
            <a:r>
              <a:rPr b="1" i="1" lang="it" sz="1200">
                <a:solidFill>
                  <a:schemeClr val="accent3"/>
                </a:solidFill>
              </a:rPr>
              <a:t>P</a:t>
            </a:r>
            <a:r>
              <a:rPr b="1" lang="it" sz="1200">
                <a:solidFill>
                  <a:schemeClr val="accent3"/>
                </a:solidFill>
              </a:rPr>
              <a:t>roject owners: </a:t>
            </a:r>
            <a:r>
              <a:rPr lang="it" sz="1100"/>
              <a:t>teaching assistants 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Gianvito Urgese, Vittorio Fra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200">
                <a:solidFill>
                  <a:schemeClr val="accent3"/>
                </a:solidFill>
              </a:rPr>
              <a:t>C</a:t>
            </a:r>
            <a:r>
              <a:rPr b="1" lang="it" sz="1200">
                <a:solidFill>
                  <a:schemeClr val="accent3"/>
                </a:solidFill>
              </a:rPr>
              <a:t>ontributors:</a:t>
            </a:r>
            <a:br>
              <a:rPr b="1" lang="it" sz="1200"/>
            </a:br>
            <a:endParaRPr b="1"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/>
              <a:t>Alberto Castrignanò</a:t>
            </a:r>
            <a:r>
              <a:rPr i="1" lang="it" sz="1200"/>
              <a:t>	</a:t>
            </a:r>
            <a:r>
              <a:rPr lang="it" sz="900">
                <a:latin typeface="Arial"/>
                <a:ea typeface="Arial"/>
                <a:cs typeface="Arial"/>
                <a:sym typeface="Arial"/>
              </a:rPr>
              <a:t>281689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000"/>
              <a:t>Lorenzo Mercurio</a:t>
            </a:r>
            <a:r>
              <a:rPr i="1" lang="it" sz="1200"/>
              <a:t>	</a:t>
            </a:r>
            <a:r>
              <a:rPr lang="it" sz="900">
                <a:latin typeface="Arial"/>
                <a:ea typeface="Arial"/>
                <a:cs typeface="Arial"/>
                <a:sym typeface="Arial"/>
              </a:rPr>
              <a:t>290903</a:t>
            </a:r>
            <a:endParaRPr sz="1000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000"/>
              <a:t>Stefano Rainò</a:t>
            </a:r>
            <a:r>
              <a:rPr i="1" lang="it" sz="1200"/>
              <a:t>		</a:t>
            </a:r>
            <a:r>
              <a:rPr lang="it" sz="900">
                <a:latin typeface="Arial"/>
                <a:ea typeface="Arial"/>
                <a:cs typeface="Arial"/>
                <a:sym typeface="Arial"/>
              </a:rPr>
              <a:t>282436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0"/>
          <p:cNvSpPr txBox="1"/>
          <p:nvPr>
            <p:ph idx="1" type="subTitle"/>
          </p:nvPr>
        </p:nvSpPr>
        <p:spPr>
          <a:xfrm>
            <a:off x="730000" y="2321550"/>
            <a:ext cx="3446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200"/>
              <a:t>Machine Learning in Application </a:t>
            </a:r>
            <a:r>
              <a:rPr i="1" lang="it" sz="1200"/>
              <a:t>course project, </a:t>
            </a:r>
            <a:r>
              <a:rPr i="1" lang="it" sz="1142"/>
              <a:t>Polytechnic of Turin</a:t>
            </a:r>
            <a:endParaRPr i="1" sz="1142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000" y="2688337"/>
            <a:ext cx="218475" cy="21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000" y="3053462"/>
            <a:ext cx="218475" cy="21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000" y="3418575"/>
            <a:ext cx="218475" cy="2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LMU Classification</a:t>
            </a:r>
            <a:endParaRPr/>
          </a:p>
        </p:txBody>
      </p:sp>
      <p:sp>
        <p:nvSpPr>
          <p:cNvPr id="378" name="Google Shape;378;p39"/>
          <p:cNvSpPr txBox="1"/>
          <p:nvPr>
            <p:ph idx="1" type="body"/>
          </p:nvPr>
        </p:nvSpPr>
        <p:spPr>
          <a:xfrm>
            <a:off x="545750" y="1853850"/>
            <a:ext cx="3916500" cy="25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it" sz="1320"/>
              <a:t>The Legendre Memory Unit is a </a:t>
            </a:r>
            <a:r>
              <a:rPr b="1" lang="it" sz="1320"/>
              <a:t>memory cell</a:t>
            </a:r>
            <a:r>
              <a:rPr lang="it" sz="1320"/>
              <a:t> that </a:t>
            </a:r>
            <a:r>
              <a:rPr b="1" lang="it" sz="1320"/>
              <a:t>orthogonalizes the </a:t>
            </a:r>
            <a:r>
              <a:rPr b="1" lang="it" sz="1320"/>
              <a:t>continuous-time history</a:t>
            </a:r>
            <a:endParaRPr sz="132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it" sz="1320"/>
              <a:t>The cell is derived from the linear transfer function for a continuous-time delay, which is </a:t>
            </a:r>
            <a:r>
              <a:rPr b="1" lang="it" sz="1320"/>
              <a:t>best-approximated</a:t>
            </a:r>
            <a:r>
              <a:rPr lang="it" sz="1320"/>
              <a:t> by d coupled ordinary differential equations:</a:t>
            </a:r>
            <a:endParaRPr sz="1320"/>
          </a:p>
        </p:txBody>
      </p:sp>
      <p:pic>
        <p:nvPicPr>
          <p:cNvPr id="379" name="Google Shape;3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25" y="3475050"/>
            <a:ext cx="1651225" cy="2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9"/>
          <p:cNvSpPr txBox="1"/>
          <p:nvPr/>
        </p:nvSpPr>
        <p:spPr>
          <a:xfrm>
            <a:off x="4834950" y="2703225"/>
            <a:ext cx="3628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ideal state-space matrices (A, B) are derived through the use of </a:t>
            </a:r>
            <a:r>
              <a:rPr b="1" lang="it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Padè approximants: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1" name="Google Shape;38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925" y="3288213"/>
            <a:ext cx="3336250" cy="11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4524" y="806100"/>
            <a:ext cx="3117225" cy="176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LMU Classification: NengoDL</a:t>
            </a:r>
            <a:endParaRPr/>
          </a:p>
        </p:txBody>
      </p:sp>
      <p:sp>
        <p:nvSpPr>
          <p:cNvPr id="388" name="Google Shape;388;p40"/>
          <p:cNvSpPr txBox="1"/>
          <p:nvPr>
            <p:ph idx="1" type="body"/>
          </p:nvPr>
        </p:nvSpPr>
        <p:spPr>
          <a:xfrm>
            <a:off x="729450" y="1853850"/>
            <a:ext cx="37710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it" sz="1420"/>
              <a:t>NengoDL represents a simulator able to provide sophisticated </a:t>
            </a:r>
            <a:r>
              <a:rPr b="1" lang="it" sz="1420"/>
              <a:t>networks featuring cognitive abilities</a:t>
            </a:r>
            <a:r>
              <a:rPr lang="it" sz="1420"/>
              <a:t> starting from single neuron models</a:t>
            </a:r>
            <a:endParaRPr sz="1420"/>
          </a:p>
        </p:txBody>
      </p:sp>
      <p:grpSp>
        <p:nvGrpSpPr>
          <p:cNvPr id="389" name="Google Shape;389;p40"/>
          <p:cNvGrpSpPr/>
          <p:nvPr/>
        </p:nvGrpSpPr>
        <p:grpSpPr>
          <a:xfrm>
            <a:off x="5712393" y="1275055"/>
            <a:ext cx="2554335" cy="2593401"/>
            <a:chOff x="2902488" y="902232"/>
            <a:chExt cx="3339000" cy="3339000"/>
          </a:xfrm>
        </p:grpSpPr>
        <p:sp>
          <p:nvSpPr>
            <p:cNvPr id="390" name="Google Shape;390;p40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19050">
              <a:solidFill>
                <a:srgbClr val="1D7E7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3123875" y="1123625"/>
              <a:ext cx="2896500" cy="2896200"/>
            </a:xfrm>
            <a:prstGeom prst="pie">
              <a:avLst>
                <a:gd fmla="val 2689583" name="adj1"/>
                <a:gd fmla="val 13510993" name="adj2"/>
              </a:avLst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2" name="Google Shape;392;p40"/>
          <p:cNvGrpSpPr/>
          <p:nvPr/>
        </p:nvGrpSpPr>
        <p:grpSpPr>
          <a:xfrm>
            <a:off x="6373428" y="1960243"/>
            <a:ext cx="1232270" cy="1223009"/>
            <a:chOff x="3664038" y="1663782"/>
            <a:chExt cx="1815900" cy="1815900"/>
          </a:xfrm>
        </p:grpSpPr>
        <p:sp>
          <p:nvSpPr>
            <p:cNvPr id="393" name="Google Shape;393;p40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1B786E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0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Node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5" name="Google Shape;395;p40"/>
          <p:cNvGrpSpPr/>
          <p:nvPr/>
        </p:nvGrpSpPr>
        <p:grpSpPr>
          <a:xfrm>
            <a:off x="5712392" y="1232371"/>
            <a:ext cx="817479" cy="829982"/>
            <a:chOff x="2859873" y="853971"/>
            <a:chExt cx="1068600" cy="1068600"/>
          </a:xfrm>
        </p:grpSpPr>
        <p:sp>
          <p:nvSpPr>
            <p:cNvPr id="396" name="Google Shape;396;p40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0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Ensemble</a:t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8" name="Google Shape;398;p40"/>
          <p:cNvGrpSpPr/>
          <p:nvPr/>
        </p:nvGrpSpPr>
        <p:grpSpPr>
          <a:xfrm>
            <a:off x="7513642" y="3081155"/>
            <a:ext cx="817479" cy="829982"/>
            <a:chOff x="5214448" y="3234278"/>
            <a:chExt cx="1068600" cy="1068600"/>
          </a:xfrm>
        </p:grpSpPr>
        <p:sp>
          <p:nvSpPr>
            <p:cNvPr id="399" name="Google Shape;399;p40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0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Connection</a:t>
              </a:r>
              <a:endPara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01" name="Google Shape;4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3081150"/>
            <a:ext cx="4808525" cy="11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Spiking LMU (sLMU)</a:t>
            </a:r>
            <a:endParaRPr/>
          </a:p>
        </p:txBody>
      </p:sp>
      <p:sp>
        <p:nvSpPr>
          <p:cNvPr id="407" name="Google Shape;407;p41"/>
          <p:cNvSpPr txBox="1"/>
          <p:nvPr>
            <p:ph idx="1" type="body"/>
          </p:nvPr>
        </p:nvSpPr>
        <p:spPr>
          <a:xfrm>
            <a:off x="729450" y="2698050"/>
            <a:ext cx="50472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400"/>
              <a:t>Spiking Neural Networks</a:t>
            </a:r>
            <a:r>
              <a:rPr lang="it" sz="1400"/>
              <a:t>, thanks to their event-based asynchronous operations, could be considered energy-efficient solutions </a:t>
            </a:r>
            <a:endParaRPr sz="14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The temporal sparse activity is based on spikes which are related to as </a:t>
            </a:r>
            <a:r>
              <a:rPr b="1" lang="it" sz="1400"/>
              <a:t>action potentials</a:t>
            </a:r>
            <a:r>
              <a:rPr lang="it" sz="1400"/>
              <a:t>. </a:t>
            </a:r>
            <a:endParaRPr sz="14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They also allow to treat time as an additional dimension of input signals</a:t>
            </a:r>
            <a:endParaRPr sz="1400"/>
          </a:p>
        </p:txBody>
      </p:sp>
      <p:sp>
        <p:nvSpPr>
          <p:cNvPr id="408" name="Google Shape;408;p41"/>
          <p:cNvSpPr/>
          <p:nvPr/>
        </p:nvSpPr>
        <p:spPr>
          <a:xfrm>
            <a:off x="5465975" y="3354000"/>
            <a:ext cx="568500" cy="37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1"/>
          <p:cNvSpPr txBox="1"/>
          <p:nvPr/>
        </p:nvSpPr>
        <p:spPr>
          <a:xfrm>
            <a:off x="6159650" y="3018300"/>
            <a:ext cx="2767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 can transform LMU model by replacing standard activation function with </a:t>
            </a:r>
            <a:r>
              <a:rPr b="1" lang="it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Nengo’s spiking neurons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0" name="Google Shape;4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525" y="906250"/>
            <a:ext cx="4675351" cy="17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1"/>
          <p:cNvSpPr txBox="1"/>
          <p:nvPr/>
        </p:nvSpPr>
        <p:spPr>
          <a:xfrm>
            <a:off x="4572000" y="820800"/>
            <a:ext cx="426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Spike trains for a network of 3 neurons</a:t>
            </a:r>
            <a:endParaRPr i="1"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sLMU: NNI Optimization</a:t>
            </a:r>
            <a:endParaRPr/>
          </a:p>
        </p:txBody>
      </p:sp>
      <p:sp>
        <p:nvSpPr>
          <p:cNvPr id="417" name="Google Shape;417;p42"/>
          <p:cNvSpPr txBox="1"/>
          <p:nvPr>
            <p:ph idx="1" type="body"/>
          </p:nvPr>
        </p:nvSpPr>
        <p:spPr>
          <a:xfrm>
            <a:off x="729450" y="1912713"/>
            <a:ext cx="3842700" cy="17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/>
              <a:t>Neural Network Intelligence</a:t>
            </a:r>
            <a:r>
              <a:rPr lang="it"/>
              <a:t> is an easy to use toolkit, that allows to configure an experiment to be carried out through a Neural Network, and then executing the experiment many times (</a:t>
            </a:r>
            <a:r>
              <a:rPr b="1" lang="it"/>
              <a:t>trials</a:t>
            </a:r>
            <a:r>
              <a:rPr lang="it"/>
              <a:t>)</a:t>
            </a:r>
            <a:endParaRPr/>
          </a:p>
        </p:txBody>
      </p:sp>
      <p:sp>
        <p:nvSpPr>
          <p:cNvPr id="418" name="Google Shape;418;p42"/>
          <p:cNvSpPr txBox="1"/>
          <p:nvPr/>
        </p:nvSpPr>
        <p:spPr>
          <a:xfrm>
            <a:off x="4642075" y="1516475"/>
            <a:ext cx="422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experiment output contains the </a:t>
            </a:r>
            <a:r>
              <a:rPr b="1" lang="it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specified performance counters</a:t>
            </a:r>
            <a:r>
              <a:rPr lang="it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allowing to elaborate them as needed. The parameters optimized are: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9" name="Google Shape;4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950" y="2433750"/>
            <a:ext cx="4267051" cy="203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7075" y="3126900"/>
            <a:ext cx="2647449" cy="9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Experimental Results</a:t>
            </a:r>
            <a:endParaRPr/>
          </a:p>
        </p:txBody>
      </p:sp>
      <p:sp>
        <p:nvSpPr>
          <p:cNvPr id="426" name="Google Shape;426;p43"/>
          <p:cNvSpPr txBox="1"/>
          <p:nvPr>
            <p:ph idx="1" type="body"/>
          </p:nvPr>
        </p:nvSpPr>
        <p:spPr>
          <a:xfrm>
            <a:off x="729450" y="1853850"/>
            <a:ext cx="7939500" cy="12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400"/>
              <a:t>Thanks to NNI we have tracked </a:t>
            </a:r>
            <a:r>
              <a:rPr b="1" lang="it" sz="1400"/>
              <a:t>prediction and accuracy loss</a:t>
            </a:r>
            <a:r>
              <a:rPr lang="it" sz="1400"/>
              <a:t>, and its output can be used to simulate the energy consumption and the memory footprint</a:t>
            </a:r>
            <a:endParaRPr sz="1400"/>
          </a:p>
        </p:txBody>
      </p:sp>
      <p:pic>
        <p:nvPicPr>
          <p:cNvPr id="427" name="Google Shape;4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700" y="2571750"/>
            <a:ext cx="7016200" cy="13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3"/>
          <p:cNvSpPr txBox="1"/>
          <p:nvPr/>
        </p:nvSpPr>
        <p:spPr>
          <a:xfrm>
            <a:off x="729450" y="3963150"/>
            <a:ext cx="793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Both number of </a:t>
            </a:r>
            <a:r>
              <a:rPr b="1" lang="it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network parameters and memory footprint are much lower</a:t>
            </a:r>
            <a:r>
              <a:rPr lang="it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with respect to traditional known ANN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4"/>
          <p:cNvSpPr txBox="1"/>
          <p:nvPr>
            <p:ph type="title"/>
          </p:nvPr>
        </p:nvSpPr>
        <p:spPr>
          <a:xfrm>
            <a:off x="729450" y="1318650"/>
            <a:ext cx="3006900" cy="15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Experimental Results: Confusion matrices</a:t>
            </a:r>
            <a:endParaRPr/>
          </a:p>
        </p:txBody>
      </p:sp>
      <p:pic>
        <p:nvPicPr>
          <p:cNvPr id="434" name="Google Shape;4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025" y="862750"/>
            <a:ext cx="5331125" cy="40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5"/>
          <p:cNvSpPr txBox="1"/>
          <p:nvPr>
            <p:ph type="title"/>
          </p:nvPr>
        </p:nvSpPr>
        <p:spPr>
          <a:xfrm>
            <a:off x="707850" y="1589250"/>
            <a:ext cx="7728300" cy="9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700"/>
              <a:t>Thanks</a:t>
            </a:r>
            <a:r>
              <a:rPr lang="it" sz="4200"/>
              <a:t> </a:t>
            </a:r>
            <a:r>
              <a:rPr lang="it" sz="4700"/>
              <a:t>for your attention</a:t>
            </a:r>
            <a:endParaRPr sz="4700"/>
          </a:p>
        </p:txBody>
      </p:sp>
      <p:sp>
        <p:nvSpPr>
          <p:cNvPr id="440" name="Google Shape;440;p45"/>
          <p:cNvSpPr txBox="1"/>
          <p:nvPr/>
        </p:nvSpPr>
        <p:spPr>
          <a:xfrm>
            <a:off x="707850" y="3632600"/>
            <a:ext cx="8056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t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   | </a:t>
            </a:r>
            <a:r>
              <a:rPr lang="it" sz="1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it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Having a metalabeling phase would have caused many more wrong predictions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1" name="Google Shape;441;p45"/>
          <p:cNvSpPr txBox="1"/>
          <p:nvPr>
            <p:ph type="title"/>
          </p:nvPr>
        </p:nvSpPr>
        <p:spPr>
          <a:xfrm>
            <a:off x="707850" y="2571750"/>
            <a:ext cx="21306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16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Takeaway</a:t>
            </a:r>
            <a:endParaRPr b="0" sz="16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45"/>
          <p:cNvSpPr txBox="1"/>
          <p:nvPr/>
        </p:nvSpPr>
        <p:spPr>
          <a:xfrm>
            <a:off x="707850" y="3102175"/>
            <a:ext cx="6916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t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r>
              <a:rPr b="1" lang="it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|</a:t>
            </a:r>
            <a:r>
              <a:rPr b="1" lang="it" sz="11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" sz="11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SNNs mantain good performances while offering an important reduction in power and memory consumption, with respect to classic ANN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729250" y="1310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Our goal!</a:t>
            </a:r>
            <a:endParaRPr/>
          </a:p>
        </p:txBody>
      </p:sp>
      <p:sp>
        <p:nvSpPr>
          <p:cNvPr id="264" name="Google Shape;264;p31"/>
          <p:cNvSpPr txBox="1"/>
          <p:nvPr>
            <p:ph idx="1" type="body"/>
          </p:nvPr>
        </p:nvSpPr>
        <p:spPr>
          <a:xfrm>
            <a:off x="729250" y="1946825"/>
            <a:ext cx="3203400" cy="28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100"/>
              <a:t>Study new methods for Human Activity Recognition problems according to time-dependent signals, in order to </a:t>
            </a:r>
            <a:r>
              <a:rPr b="1" i="1" lang="it" sz="1100"/>
              <a:t>reduce the computational effort</a:t>
            </a:r>
            <a:r>
              <a:rPr lang="it" sz="1100"/>
              <a:t>, necessary to study them, through new technological solutions like</a:t>
            </a:r>
            <a:r>
              <a:rPr b="1" i="1" lang="it" sz="1100"/>
              <a:t> sLMU</a:t>
            </a:r>
            <a:r>
              <a:rPr lang="it" sz="1100"/>
              <a:t>, that perform an approximation for </a:t>
            </a:r>
            <a:r>
              <a:rPr lang="it" sz="1100"/>
              <a:t>continuous</a:t>
            </a:r>
            <a:r>
              <a:rPr lang="it" sz="1100"/>
              <a:t> time delay</a:t>
            </a:r>
            <a:endParaRPr sz="1100"/>
          </a:p>
        </p:txBody>
      </p:sp>
      <p:grpSp>
        <p:nvGrpSpPr>
          <p:cNvPr id="265" name="Google Shape;265;p31"/>
          <p:cNvGrpSpPr/>
          <p:nvPr/>
        </p:nvGrpSpPr>
        <p:grpSpPr>
          <a:xfrm>
            <a:off x="3977422" y="945983"/>
            <a:ext cx="4094300" cy="1193579"/>
            <a:chOff x="3977400" y="946003"/>
            <a:chExt cx="4094300" cy="1193579"/>
          </a:xfrm>
        </p:grpSpPr>
        <p:grpSp>
          <p:nvGrpSpPr>
            <p:cNvPr id="266" name="Google Shape;266;p31"/>
            <p:cNvGrpSpPr/>
            <p:nvPr/>
          </p:nvGrpSpPr>
          <p:grpSpPr>
            <a:xfrm>
              <a:off x="4732925" y="1140987"/>
              <a:ext cx="529800" cy="998596"/>
              <a:chOff x="4318975" y="1083450"/>
              <a:chExt cx="529800" cy="591305"/>
            </a:xfrm>
          </p:grpSpPr>
          <p:sp>
            <p:nvSpPr>
              <p:cNvPr id="267" name="Google Shape;267;p31"/>
              <p:cNvSpPr/>
              <p:nvPr/>
            </p:nvSpPr>
            <p:spPr>
              <a:xfrm>
                <a:off x="4517129" y="1083455"/>
                <a:ext cx="133500" cy="591300"/>
              </a:xfrm>
              <a:prstGeom prst="rect">
                <a:avLst/>
              </a:prstGeom>
              <a:solidFill>
                <a:srgbClr val="155B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68" name="Google Shape;268;p31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155B5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69" name="Google Shape;269;p31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1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KMEANS Clustering</a:t>
              </a:r>
              <a:endParaRPr b="1" sz="11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0" name="Google Shape;270;p31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it" sz="8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Pareto Front</a:t>
              </a:r>
              <a:r>
                <a:rPr lang="it" sz="8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 evaluation to choose the best number of clusters  K</a:t>
              </a:r>
              <a:endParaRPr sz="8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1" name="Google Shape;271;p31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9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1°task</a:t>
              </a:r>
              <a:endParaRPr sz="9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" name="Google Shape;272;p31"/>
          <p:cNvGrpSpPr/>
          <p:nvPr/>
        </p:nvGrpSpPr>
        <p:grpSpPr>
          <a:xfrm>
            <a:off x="3977422" y="1946826"/>
            <a:ext cx="4094303" cy="1193487"/>
            <a:chOff x="3977400" y="946003"/>
            <a:chExt cx="4094303" cy="1193487"/>
          </a:xfrm>
        </p:grpSpPr>
        <p:grpSp>
          <p:nvGrpSpPr>
            <p:cNvPr id="273" name="Google Shape;273;p31"/>
            <p:cNvGrpSpPr/>
            <p:nvPr/>
          </p:nvGrpSpPr>
          <p:grpSpPr>
            <a:xfrm>
              <a:off x="4732925" y="1140987"/>
              <a:ext cx="529800" cy="998503"/>
              <a:chOff x="4318975" y="1083450"/>
              <a:chExt cx="529800" cy="591250"/>
            </a:xfrm>
          </p:grpSpPr>
          <p:sp>
            <p:nvSpPr>
              <p:cNvPr id="274" name="Google Shape;274;p31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155B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75" name="Google Shape;275;p31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155B5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76" name="Google Shape;276;p31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1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LSTM and Dimensionality Reduction</a:t>
              </a:r>
              <a:endParaRPr b="1" sz="11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7" name="Google Shape;277;p31"/>
            <p:cNvSpPr txBox="1"/>
            <p:nvPr/>
          </p:nvSpPr>
          <p:spPr>
            <a:xfrm>
              <a:off x="5343504" y="1222253"/>
              <a:ext cx="27282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it" sz="8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Verify the </a:t>
              </a:r>
              <a:r>
                <a:rPr b="1" lang="it" sz="8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superclass separation</a:t>
              </a:r>
              <a:endParaRPr b="1" sz="9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8" name="Google Shape;278;p31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9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it" sz="9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°task</a:t>
              </a:r>
              <a:endParaRPr sz="9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9" name="Google Shape;279;p31"/>
          <p:cNvGrpSpPr/>
          <p:nvPr/>
        </p:nvGrpSpPr>
        <p:grpSpPr>
          <a:xfrm>
            <a:off x="3977422" y="3946972"/>
            <a:ext cx="4094300" cy="1196520"/>
            <a:chOff x="3977400" y="946003"/>
            <a:chExt cx="4094300" cy="1196520"/>
          </a:xfrm>
        </p:grpSpPr>
        <p:grpSp>
          <p:nvGrpSpPr>
            <p:cNvPr id="280" name="Google Shape;280;p31"/>
            <p:cNvGrpSpPr/>
            <p:nvPr/>
          </p:nvGrpSpPr>
          <p:grpSpPr>
            <a:xfrm>
              <a:off x="4732925" y="1142460"/>
              <a:ext cx="529800" cy="1000063"/>
              <a:chOff x="4318975" y="1084322"/>
              <a:chExt cx="529800" cy="592174"/>
            </a:xfrm>
          </p:grpSpPr>
          <p:sp>
            <p:nvSpPr>
              <p:cNvPr id="281" name="Google Shape;281;p31"/>
              <p:cNvSpPr/>
              <p:nvPr/>
            </p:nvSpPr>
            <p:spPr>
              <a:xfrm>
                <a:off x="4517129" y="1086096"/>
                <a:ext cx="133500" cy="590400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82" name="Google Shape;282;p31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C2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83" name="Google Shape;283;p31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1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sLMU Classification with NNI</a:t>
              </a:r>
              <a:endParaRPr b="1" sz="11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4" name="Google Shape;284;p31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it" sz="8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Approximation of temporal cells</a:t>
              </a:r>
              <a:r>
                <a:rPr lang="it" sz="8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 and optimization of hyperparameters with NNI</a:t>
              </a:r>
              <a:endParaRPr sz="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5" name="Google Shape;285;p31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r>
                <a:rPr lang="it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°task</a:t>
              </a:r>
              <a:endParaRPr sz="9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6" name="Google Shape;286;p31"/>
          <p:cNvGrpSpPr/>
          <p:nvPr/>
        </p:nvGrpSpPr>
        <p:grpSpPr>
          <a:xfrm>
            <a:off x="3977422" y="2946170"/>
            <a:ext cx="4094300" cy="1193487"/>
            <a:chOff x="3977400" y="946003"/>
            <a:chExt cx="4094300" cy="1193487"/>
          </a:xfrm>
        </p:grpSpPr>
        <p:grpSp>
          <p:nvGrpSpPr>
            <p:cNvPr id="287" name="Google Shape;287;p31"/>
            <p:cNvGrpSpPr/>
            <p:nvPr/>
          </p:nvGrpSpPr>
          <p:grpSpPr>
            <a:xfrm>
              <a:off x="4732925" y="1142460"/>
              <a:ext cx="529800" cy="997030"/>
              <a:chOff x="4318975" y="1084322"/>
              <a:chExt cx="529800" cy="590378"/>
            </a:xfrm>
          </p:grpSpPr>
          <p:sp>
            <p:nvSpPr>
              <p:cNvPr id="288" name="Google Shape;288;p31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89" name="Google Shape;289;p31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C2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90" name="Google Shape;290;p31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1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LMU Classification</a:t>
              </a:r>
              <a:endParaRPr b="1" sz="11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1" name="Google Shape;291;p31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it" sz="8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Construction of the LMU cells in order to </a:t>
              </a:r>
              <a:r>
                <a:rPr b="1" lang="it" sz="8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classify data related to different clusters</a:t>
              </a:r>
              <a:endParaRPr b="1" sz="7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2" name="Google Shape;292;p31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3°task</a:t>
              </a:r>
              <a:endParaRPr sz="9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Background: Legendre Memory Unit (LMU)</a:t>
            </a:r>
            <a:endParaRPr/>
          </a:p>
        </p:txBody>
      </p:sp>
      <p:sp>
        <p:nvSpPr>
          <p:cNvPr id="298" name="Google Shape;298;p32"/>
          <p:cNvSpPr txBox="1"/>
          <p:nvPr>
            <p:ph idx="1" type="body"/>
          </p:nvPr>
        </p:nvSpPr>
        <p:spPr>
          <a:xfrm>
            <a:off x="729450" y="2071075"/>
            <a:ext cx="3777900" cy="25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Legendre Memory Unit (</a:t>
            </a:r>
            <a:r>
              <a:rPr b="1" lang="it"/>
              <a:t>LMU</a:t>
            </a:r>
            <a:r>
              <a:rPr lang="it"/>
              <a:t>) is a memory cell for RNNs which </a:t>
            </a:r>
            <a:r>
              <a:rPr b="1" lang="it"/>
              <a:t>dynamically </a:t>
            </a:r>
            <a:r>
              <a:rPr b="1" lang="it"/>
              <a:t>maintains</a:t>
            </a:r>
            <a:r>
              <a:rPr b="1" lang="it"/>
              <a:t> information</a:t>
            </a:r>
            <a:r>
              <a:rPr lang="it"/>
              <a:t> across long windows of time.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The LMU takes an input vector, and generates a </a:t>
            </a:r>
            <a:r>
              <a:rPr b="1" lang="it">
                <a:solidFill>
                  <a:srgbClr val="0C58D3"/>
                </a:solidFill>
              </a:rPr>
              <a:t>hidden state</a:t>
            </a:r>
            <a:r>
              <a:rPr b="1" lang="it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The state mutually interacts with the memory, in order to compute nonlinear functions across time, while </a:t>
            </a:r>
            <a:r>
              <a:rPr b="1" lang="it">
                <a:solidFill>
                  <a:srgbClr val="FF0000"/>
                </a:solidFill>
              </a:rPr>
              <a:t>dynamically writing to memory</a:t>
            </a:r>
            <a:r>
              <a:rPr b="1" lang="it"/>
              <a:t>.</a:t>
            </a:r>
            <a:r>
              <a:rPr lang="it"/>
              <a:t> </a:t>
            </a:r>
            <a:endParaRPr/>
          </a:p>
        </p:txBody>
      </p:sp>
      <p:pic>
        <p:nvPicPr>
          <p:cNvPr id="299" name="Google Shape;2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775" y="2071087"/>
            <a:ext cx="3455074" cy="23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Related works: miRNA biomarkers Classification</a:t>
            </a:r>
            <a:endParaRPr/>
          </a:p>
        </p:txBody>
      </p:sp>
      <p:sp>
        <p:nvSpPr>
          <p:cNvPr id="305" name="Google Shape;305;p33"/>
          <p:cNvSpPr txBox="1"/>
          <p:nvPr>
            <p:ph idx="1" type="body"/>
          </p:nvPr>
        </p:nvSpPr>
        <p:spPr>
          <a:xfrm>
            <a:off x="260450" y="1985475"/>
            <a:ext cx="4749000" cy="26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deep learning </a:t>
            </a:r>
            <a:r>
              <a:rPr b="1" lang="it"/>
              <a:t>superclass/met-label</a:t>
            </a:r>
            <a:r>
              <a:rPr lang="it"/>
              <a:t> approach consists is: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it"/>
              <a:t>Partitioning data into super-classes</a:t>
            </a:r>
            <a:r>
              <a:rPr lang="it"/>
              <a:t>:</a:t>
            </a:r>
            <a:r>
              <a:rPr lang="it"/>
              <a:t> the cancers in the same super-class would have </a:t>
            </a:r>
            <a:r>
              <a:rPr b="1" lang="it">
                <a:solidFill>
                  <a:srgbClr val="FF0000"/>
                </a:solidFill>
              </a:rPr>
              <a:t>maximum separability</a:t>
            </a:r>
            <a:r>
              <a:rPr lang="it"/>
              <a:t> and </a:t>
            </a:r>
            <a:r>
              <a:rPr b="1" lang="it">
                <a:solidFill>
                  <a:srgbClr val="FF0000"/>
                </a:solidFill>
              </a:rPr>
              <a:t>minimum overlap</a:t>
            </a:r>
            <a:endParaRPr b="1">
              <a:solidFill>
                <a:srgbClr val="FF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it"/>
              <a:t>Meta-data creation</a:t>
            </a:r>
            <a:r>
              <a:rPr lang="it"/>
              <a:t>: the samples belong to the category of interests are </a:t>
            </a:r>
            <a:r>
              <a:rPr b="1" lang="it">
                <a:solidFill>
                  <a:srgbClr val="0000FF"/>
                </a:solidFill>
              </a:rPr>
              <a:t>labeled as positive</a:t>
            </a:r>
            <a:r>
              <a:rPr lang="it"/>
              <a:t>, the others as negative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it"/>
              <a:t>Super-classes classification</a:t>
            </a:r>
            <a:r>
              <a:rPr lang="it"/>
              <a:t>: the CNN model is used to </a:t>
            </a:r>
            <a:r>
              <a:rPr b="1" lang="it">
                <a:solidFill>
                  <a:srgbClr val="6AA84F"/>
                </a:solidFill>
              </a:rPr>
              <a:t>predict the actual label of the sample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306" name="Google Shape;306;p33"/>
          <p:cNvSpPr txBox="1"/>
          <p:nvPr/>
        </p:nvSpPr>
        <p:spPr>
          <a:xfrm>
            <a:off x="5909550" y="517900"/>
            <a:ext cx="32184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 sz="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Related paper: </a:t>
            </a:r>
            <a:r>
              <a:rPr lang="it" sz="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r>
              <a:rPr lang="it" sz="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Cancer miRNA biomarkers classification using a new representation algorithm and evolutionary deep learning</a:t>
            </a:r>
            <a:r>
              <a:rPr lang="it" sz="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”</a:t>
            </a:r>
            <a:endParaRPr sz="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7" name="Google Shape;3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050" y="1985475"/>
            <a:ext cx="4007081" cy="26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WISDM Dataset</a:t>
            </a:r>
            <a:endParaRPr/>
          </a:p>
        </p:txBody>
      </p:sp>
      <p:sp>
        <p:nvSpPr>
          <p:cNvPr id="313" name="Google Shape;313;p34"/>
          <p:cNvSpPr txBox="1"/>
          <p:nvPr>
            <p:ph idx="1" type="body"/>
          </p:nvPr>
        </p:nvSpPr>
        <p:spPr>
          <a:xfrm>
            <a:off x="201700" y="1924200"/>
            <a:ext cx="4471500" cy="26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WISDM </a:t>
            </a:r>
            <a:r>
              <a:rPr lang="it"/>
              <a:t>is a dataset which contains </a:t>
            </a:r>
            <a:r>
              <a:rPr lang="it"/>
              <a:t>accelerometer</a:t>
            </a:r>
            <a:r>
              <a:rPr lang="it"/>
              <a:t> and gyroscope </a:t>
            </a:r>
            <a:r>
              <a:rPr b="1" lang="it">
                <a:solidFill>
                  <a:srgbClr val="FF0000"/>
                </a:solidFill>
              </a:rPr>
              <a:t>time-series sensor data</a:t>
            </a:r>
            <a:r>
              <a:rPr lang="it"/>
              <a:t> collected from smartwatch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Each activity was performed for 3 minutes. These activities include: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it"/>
              <a:t>Basic ambulation-related activities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it"/>
              <a:t>Hand-based activities of daily living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it"/>
              <a:t>Eating activities</a:t>
            </a:r>
            <a:endParaRPr b="1"/>
          </a:p>
        </p:txBody>
      </p:sp>
      <p:sp>
        <p:nvSpPr>
          <p:cNvPr id="314" name="Google Shape;314;p34"/>
          <p:cNvSpPr txBox="1"/>
          <p:nvPr/>
        </p:nvSpPr>
        <p:spPr>
          <a:xfrm>
            <a:off x="4673200" y="1075825"/>
            <a:ext cx="390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800">
                <a:latin typeface="Raleway"/>
                <a:ea typeface="Raleway"/>
                <a:cs typeface="Raleway"/>
                <a:sym typeface="Raleway"/>
              </a:rPr>
              <a:t>Temporal behaviour on each sensor axis of a random sample for some classes</a:t>
            </a:r>
            <a:r>
              <a:rPr i="1" lang="it" sz="800">
                <a:latin typeface="Raleway"/>
                <a:ea typeface="Raleway"/>
                <a:cs typeface="Raleway"/>
                <a:sym typeface="Raleway"/>
              </a:rPr>
              <a:t>	</a:t>
            </a:r>
            <a:endParaRPr i="1" sz="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5" name="Google Shape;3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375" y="1318650"/>
            <a:ext cx="4434350" cy="333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KMEANS Clustering</a:t>
            </a:r>
            <a:endParaRPr/>
          </a:p>
        </p:txBody>
      </p:sp>
      <p:sp>
        <p:nvSpPr>
          <p:cNvPr id="321" name="Google Shape;321;p35"/>
          <p:cNvSpPr txBox="1"/>
          <p:nvPr/>
        </p:nvSpPr>
        <p:spPr>
          <a:xfrm rot="-5400000">
            <a:off x="4490275" y="311812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35"/>
          <p:cNvSpPr txBox="1"/>
          <p:nvPr>
            <p:ph idx="1" type="body"/>
          </p:nvPr>
        </p:nvSpPr>
        <p:spPr>
          <a:xfrm>
            <a:off x="221350" y="1853850"/>
            <a:ext cx="5508300" cy="32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12"/>
              <a:t>KMEANS is a method that aims to partition </a:t>
            </a:r>
            <a:r>
              <a:rPr b="1" lang="it" sz="1212"/>
              <a:t>N observations into K clusters</a:t>
            </a:r>
            <a:r>
              <a:rPr lang="it" sz="1212"/>
              <a:t> in which each observation belongs to the cluster with the nearest mean. </a:t>
            </a:r>
            <a:endParaRPr sz="121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12"/>
              <a:t>We are able to judge the quality of the clusters through an evaluation of Pareto front type, based on: </a:t>
            </a:r>
            <a:r>
              <a:rPr b="1" lang="it" sz="1212">
                <a:solidFill>
                  <a:srgbClr val="FF0000"/>
                </a:solidFill>
              </a:rPr>
              <a:t>Global score</a:t>
            </a:r>
            <a:r>
              <a:rPr lang="it" sz="1212"/>
              <a:t> and </a:t>
            </a:r>
            <a:r>
              <a:rPr b="1" lang="it" sz="1212">
                <a:solidFill>
                  <a:srgbClr val="0000FF"/>
                </a:solidFill>
              </a:rPr>
              <a:t>Global median</a:t>
            </a:r>
            <a:r>
              <a:rPr lang="it" sz="1212"/>
              <a:t>. The results are:</a:t>
            </a:r>
            <a:endParaRPr sz="1212"/>
          </a:p>
          <a:p>
            <a:pPr indent="-305593" lvl="0" marL="457200" rtl="0" algn="l">
              <a:spcBef>
                <a:spcPts val="1200"/>
              </a:spcBef>
              <a:spcAft>
                <a:spcPts val="0"/>
              </a:spcAft>
              <a:buSzPts val="1213"/>
              <a:buChar char="●"/>
            </a:pPr>
            <a:r>
              <a:rPr b="1" lang="it" sz="1212"/>
              <a:t>Cluster 1</a:t>
            </a:r>
            <a:r>
              <a:rPr lang="it" sz="1212"/>
              <a:t>: Sitting, Eating chips, Clapping</a:t>
            </a:r>
            <a:endParaRPr sz="1212"/>
          </a:p>
          <a:p>
            <a:pPr indent="-305593" lvl="0" marL="457200" rtl="0" algn="l">
              <a:spcBef>
                <a:spcPts val="0"/>
              </a:spcBef>
              <a:spcAft>
                <a:spcPts val="0"/>
              </a:spcAft>
              <a:buSzPts val="1213"/>
              <a:buChar char="●"/>
            </a:pPr>
            <a:r>
              <a:rPr b="1" lang="it" sz="1212"/>
              <a:t>Cluster 2</a:t>
            </a:r>
            <a:r>
              <a:rPr lang="it" sz="1212"/>
              <a:t>: Jogging, Eating pasta, Kicking, Playing catch w/tennis ball, Dribbling</a:t>
            </a:r>
            <a:endParaRPr sz="1212"/>
          </a:p>
          <a:p>
            <a:pPr indent="-305593" lvl="0" marL="457200" rtl="0" algn="l">
              <a:spcBef>
                <a:spcPts val="0"/>
              </a:spcBef>
              <a:spcAft>
                <a:spcPts val="0"/>
              </a:spcAft>
              <a:buSzPts val="1213"/>
              <a:buChar char="●"/>
            </a:pPr>
            <a:r>
              <a:rPr b="1" lang="it" sz="1212"/>
              <a:t>Cluster 3</a:t>
            </a:r>
            <a:r>
              <a:rPr lang="it" sz="1212"/>
              <a:t>: Drinking from cup, Eating sandwich, Writing, Folding clothes</a:t>
            </a:r>
            <a:endParaRPr sz="1212"/>
          </a:p>
          <a:p>
            <a:pPr indent="-305593" lvl="0" marL="457200" rtl="0" algn="l">
              <a:spcBef>
                <a:spcPts val="0"/>
              </a:spcBef>
              <a:spcAft>
                <a:spcPts val="0"/>
              </a:spcAft>
              <a:buSzPts val="1213"/>
              <a:buChar char="●"/>
            </a:pPr>
            <a:r>
              <a:rPr b="1" lang="it" sz="1212"/>
              <a:t>Cluster 4</a:t>
            </a:r>
            <a:r>
              <a:rPr lang="it" sz="1212"/>
              <a:t>: Walking, Stairs, Standing, Typing, Brushing teeth, Eating Soup</a:t>
            </a:r>
            <a:endParaRPr sz="1212"/>
          </a:p>
        </p:txBody>
      </p:sp>
      <p:pic>
        <p:nvPicPr>
          <p:cNvPr id="323" name="Google Shape;3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641" y="708925"/>
            <a:ext cx="3005558" cy="30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3000" y="3814625"/>
            <a:ext cx="2932200" cy="11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/>
          <p:nvPr>
            <p:ph type="title"/>
          </p:nvPr>
        </p:nvSpPr>
        <p:spPr>
          <a:xfrm>
            <a:off x="727650" y="130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KMEANS Clustering: Why K = 4?</a:t>
            </a:r>
            <a:endParaRPr/>
          </a:p>
        </p:txBody>
      </p:sp>
      <p:sp>
        <p:nvSpPr>
          <p:cNvPr id="330" name="Google Shape;330;p36"/>
          <p:cNvSpPr/>
          <p:nvPr/>
        </p:nvSpPr>
        <p:spPr>
          <a:xfrm rot="-2670618">
            <a:off x="3820331" y="4066570"/>
            <a:ext cx="273024" cy="104159"/>
          </a:xfrm>
          <a:prstGeom prst="corner">
            <a:avLst>
              <a:gd fmla="val 18804" name="adj1"/>
              <a:gd fmla="val 1814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6"/>
          <p:cNvSpPr/>
          <p:nvPr/>
        </p:nvSpPr>
        <p:spPr>
          <a:xfrm>
            <a:off x="4663997" y="3936974"/>
            <a:ext cx="369600" cy="363300"/>
          </a:xfrm>
          <a:prstGeom prst="mathMultiply">
            <a:avLst>
              <a:gd fmla="val 5080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" name="Google Shape;332;p36"/>
          <p:cNvGrpSpPr/>
          <p:nvPr/>
        </p:nvGrpSpPr>
        <p:grpSpPr>
          <a:xfrm>
            <a:off x="796657" y="2845094"/>
            <a:ext cx="2588573" cy="1141256"/>
            <a:chOff x="400404" y="2003101"/>
            <a:chExt cx="2875234" cy="1289700"/>
          </a:xfrm>
        </p:grpSpPr>
        <p:sp>
          <p:nvSpPr>
            <p:cNvPr id="333" name="Google Shape;333;p36"/>
            <p:cNvSpPr txBox="1"/>
            <p:nvPr/>
          </p:nvSpPr>
          <p:spPr>
            <a:xfrm>
              <a:off x="400404" y="2003101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200">
                  <a:latin typeface="Roboto"/>
                  <a:ea typeface="Roboto"/>
                  <a:cs typeface="Roboto"/>
                  <a:sym typeface="Roboto"/>
                </a:rPr>
                <a:t>K = 4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it" sz="800">
                  <a:latin typeface="Roboto"/>
                  <a:ea typeface="Roboto"/>
                  <a:cs typeface="Roboto"/>
                  <a:sym typeface="Roboto"/>
                </a:rPr>
                <a:t>All the clusters has </a:t>
              </a:r>
              <a:r>
                <a:rPr b="1" lang="it" sz="800">
                  <a:latin typeface="Roboto"/>
                  <a:ea typeface="Roboto"/>
                  <a:cs typeface="Roboto"/>
                  <a:sym typeface="Roboto"/>
                </a:rPr>
                <a:t>at least one class</a:t>
              </a:r>
              <a:r>
                <a:rPr lang="it" sz="800">
                  <a:latin typeface="Roboto"/>
                  <a:ea typeface="Roboto"/>
                  <a:cs typeface="Roboto"/>
                  <a:sym typeface="Roboto"/>
                </a:rPr>
                <a:t> for which it is represented inside it in a majority manner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34" name="Google Shape;334;p36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cap="flat" cmpd="sng" w="9525">
              <a:solidFill>
                <a:srgbClr val="249C90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335" name="Google Shape;335;p36"/>
          <p:cNvGrpSpPr/>
          <p:nvPr/>
        </p:nvGrpSpPr>
        <p:grpSpPr>
          <a:xfrm>
            <a:off x="5165690" y="2013453"/>
            <a:ext cx="3250668" cy="1141256"/>
            <a:chOff x="5209838" y="1060350"/>
            <a:chExt cx="3610650" cy="1289700"/>
          </a:xfrm>
        </p:grpSpPr>
        <p:sp>
          <p:nvSpPr>
            <p:cNvPr id="336" name="Google Shape;336;p36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200">
                  <a:latin typeface="Roboto"/>
                  <a:ea typeface="Roboto"/>
                  <a:cs typeface="Roboto"/>
                  <a:sym typeface="Roboto"/>
                </a:rPr>
                <a:t>K = 6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it" sz="800">
                  <a:latin typeface="Roboto"/>
                  <a:ea typeface="Roboto"/>
                  <a:cs typeface="Roboto"/>
                  <a:sym typeface="Roboto"/>
                </a:rPr>
                <a:t>There are two clusters, among the six present, for which </a:t>
              </a:r>
              <a:r>
                <a:rPr b="1" lang="it" sz="800">
                  <a:latin typeface="Roboto"/>
                  <a:ea typeface="Roboto"/>
                  <a:cs typeface="Roboto"/>
                  <a:sym typeface="Roboto"/>
                </a:rPr>
                <a:t>no class is represented in a majority manner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37" name="Google Shape;337;p36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55B5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338" name="Google Shape;338;p36"/>
          <p:cNvGrpSpPr/>
          <p:nvPr/>
        </p:nvGrpSpPr>
        <p:grpSpPr>
          <a:xfrm>
            <a:off x="5165690" y="3747946"/>
            <a:ext cx="3250668" cy="1141256"/>
            <a:chOff x="5209838" y="3020450"/>
            <a:chExt cx="3610650" cy="1289700"/>
          </a:xfrm>
        </p:grpSpPr>
        <p:sp>
          <p:nvSpPr>
            <p:cNvPr id="339" name="Google Shape;339;p36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200">
                  <a:latin typeface="Roboto"/>
                  <a:ea typeface="Roboto"/>
                  <a:cs typeface="Roboto"/>
                  <a:sym typeface="Roboto"/>
                </a:rPr>
                <a:t>K = 5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it" sz="800">
                  <a:latin typeface="Roboto"/>
                  <a:ea typeface="Roboto"/>
                  <a:cs typeface="Roboto"/>
                  <a:sym typeface="Roboto"/>
                </a:rPr>
                <a:t>There is one cluster, among the five present, for which </a:t>
              </a:r>
              <a:r>
                <a:rPr b="1" lang="it" sz="800">
                  <a:latin typeface="Roboto"/>
                  <a:ea typeface="Roboto"/>
                  <a:cs typeface="Roboto"/>
                  <a:sym typeface="Roboto"/>
                </a:rPr>
                <a:t>no class is represented in a majority manner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40" name="Google Shape;340;p36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D7E7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341" name="Google Shape;341;p36"/>
          <p:cNvGrpSpPr/>
          <p:nvPr/>
        </p:nvGrpSpPr>
        <p:grpSpPr>
          <a:xfrm>
            <a:off x="2872064" y="1719767"/>
            <a:ext cx="3434496" cy="3354299"/>
            <a:chOff x="2662213" y="676344"/>
            <a:chExt cx="3814835" cy="3790597"/>
          </a:xfrm>
        </p:grpSpPr>
        <p:sp>
          <p:nvSpPr>
            <p:cNvPr id="342" name="Google Shape;342;p36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fmla="val 12622480" name="adj1"/>
                <a:gd fmla="val 19781569" name="adj2"/>
                <a:gd fmla="val 20773" name="adj3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6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fmla="val 12622480" name="adj1"/>
                <a:gd fmla="val 19662822" name="adj2"/>
                <a:gd fmla="val 20729" name="adj3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6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fmla="val 12622480" name="adj1"/>
                <a:gd fmla="val 19703271" name="adj2"/>
                <a:gd fmla="val 20851" name="adj3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5" name="Google Shape;345;p36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346" name="Google Shape;346;p36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249C90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36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249C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" name="Google Shape;348;p36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349" name="Google Shape;349;p36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55B54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36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55B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1" name="Google Shape;351;p36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352" name="Google Shape;352;p36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D7E74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36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D7E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4" name="Google Shape;354;p36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r>
                <a:rPr b="1" lang="it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5" name="Google Shape;355;p36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r>
                <a:rPr b="1" lang="it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6" name="Google Shape;356;p36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r>
                <a:rPr b="1" lang="it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LSTM and Dimensionality Reduction</a:t>
            </a:r>
            <a:endParaRPr/>
          </a:p>
        </p:txBody>
      </p:sp>
      <p:sp>
        <p:nvSpPr>
          <p:cNvPr id="362" name="Google Shape;362;p37"/>
          <p:cNvSpPr txBox="1"/>
          <p:nvPr/>
        </p:nvSpPr>
        <p:spPr>
          <a:xfrm>
            <a:off x="4428000" y="2160275"/>
            <a:ext cx="4502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application of LSTM was performed in order to </a:t>
            </a:r>
            <a:r>
              <a:rPr b="1" lang="it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verify if it will be able to separate the new data</a:t>
            </a:r>
            <a:r>
              <a:rPr lang="it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well in</a:t>
            </a:r>
            <a:r>
              <a:rPr lang="it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right supercluster, and then insert it correctly in the right final classifier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3" name="Google Shape;363;p3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325" y="2028026"/>
            <a:ext cx="4092675" cy="253062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7"/>
          <p:cNvSpPr/>
          <p:nvPr/>
        </p:nvSpPr>
        <p:spPr>
          <a:xfrm>
            <a:off x="6491550" y="3206975"/>
            <a:ext cx="375300" cy="451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7"/>
          <p:cNvSpPr txBox="1"/>
          <p:nvPr/>
        </p:nvSpPr>
        <p:spPr>
          <a:xfrm>
            <a:off x="4500000" y="3727350"/>
            <a:ext cx="435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labels are built on the basis of the belonging cluster associated with the </a:t>
            </a:r>
            <a:r>
              <a:rPr b="1" lang="it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reference class</a:t>
            </a:r>
            <a:r>
              <a:rPr lang="it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 the sample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Feature Selection and Cluster Separation</a:t>
            </a:r>
            <a:endParaRPr/>
          </a:p>
        </p:txBody>
      </p:sp>
      <p:sp>
        <p:nvSpPr>
          <p:cNvPr id="371" name="Google Shape;371;p38"/>
          <p:cNvSpPr txBox="1"/>
          <p:nvPr/>
        </p:nvSpPr>
        <p:spPr>
          <a:xfrm>
            <a:off x="265925" y="2009763"/>
            <a:ext cx="4502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b="1" lang="it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PCA</a:t>
            </a:r>
            <a:r>
              <a:rPr lang="it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application has planned to select, for each cluster, the number of components in order to </a:t>
            </a:r>
            <a:r>
              <a:rPr b="1" lang="it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preserve the variance despite the reduction in terms of dimensionality</a:t>
            </a:r>
            <a:r>
              <a:rPr lang="it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 Two trends: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Font typeface="Lato"/>
              <a:buChar char="●"/>
            </a:pPr>
            <a:r>
              <a:rPr b="1" lang="it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Individual explained variance</a:t>
            </a:r>
            <a:endParaRPr b="1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400"/>
              <a:buFont typeface="Lato"/>
              <a:buChar char="●"/>
            </a:pPr>
            <a:r>
              <a:rPr b="1" lang="it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Cumulative explained variance</a:t>
            </a:r>
            <a:endParaRPr b="1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2" name="Google Shape;372;p38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500" y="2009775"/>
            <a:ext cx="4223826" cy="261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